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477" autoAdjust="0"/>
  </p:normalViewPr>
  <p:slideViewPr>
    <p:cSldViewPr>
      <p:cViewPr varScale="1">
        <p:scale>
          <a:sx n="79" d="100"/>
          <a:sy n="79" d="100"/>
        </p:scale>
        <p:origin x="-8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5379-F43F-4583-A318-01CBBDD3F4B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A857-AA4F-4E11-8F0D-6DC10D84C9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906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MEVLANA ORTAOKULU</a:t>
            </a:r>
            <a:br>
              <a:rPr lang="tr-TR" b="1" dirty="0" smtClean="0"/>
            </a:br>
            <a:r>
              <a:rPr lang="tr-TR" b="1" dirty="0" smtClean="0"/>
              <a:t>LİSELERE GEÇİŞ SİSTEMİ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305800" cy="2086650"/>
          </a:xfrm>
        </p:spPr>
        <p:txBody>
          <a:bodyPr/>
          <a:lstStyle/>
          <a:p>
            <a:r>
              <a:rPr lang="tr-TR" sz="4800" b="1" dirty="0" smtClean="0"/>
              <a:t>LGS</a:t>
            </a:r>
          </a:p>
          <a:p>
            <a:r>
              <a:rPr lang="tr-TR" sz="4800" b="1" dirty="0" smtClean="0"/>
              <a:t>2020-2021</a:t>
            </a:r>
            <a:endParaRPr lang="tr-TR" sz="4800" b="1" dirty="0"/>
          </a:p>
        </p:txBody>
      </p:sp>
      <p:pic>
        <p:nvPicPr>
          <p:cNvPr id="4" name="3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85728"/>
            <a:ext cx="1928802" cy="2143140"/>
          </a:xfrm>
          <a:prstGeom prst="rect">
            <a:avLst/>
          </a:prstGeom>
        </p:spPr>
      </p:pic>
      <p:pic>
        <p:nvPicPr>
          <p:cNvPr id="5" name="4 Resim" descr="IMG_20191108_14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6576581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TESTLERDEKİ SORULARIN KATSAYI DAĞILIMLARI</a:t>
            </a:r>
            <a:endParaRPr lang="tr-TR" dirty="0"/>
          </a:p>
        </p:txBody>
      </p:sp>
      <p:sp>
        <p:nvSpPr>
          <p:cNvPr id="41" name="40 Çentikli Sağ Ok"/>
          <p:cNvSpPr/>
          <p:nvPr/>
        </p:nvSpPr>
        <p:spPr>
          <a:xfrm>
            <a:off x="285720" y="2500306"/>
            <a:ext cx="2428892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TÜRKÇE  4</a:t>
            </a:r>
            <a:endParaRPr lang="tr-TR" dirty="0"/>
          </a:p>
        </p:txBody>
      </p:sp>
      <p:sp>
        <p:nvSpPr>
          <p:cNvPr id="42" name="41 Çentikli Sağ Ok"/>
          <p:cNvSpPr/>
          <p:nvPr/>
        </p:nvSpPr>
        <p:spPr>
          <a:xfrm>
            <a:off x="3000364" y="2571744"/>
            <a:ext cx="2571768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MATEMATİK  4</a:t>
            </a:r>
            <a:endParaRPr lang="tr-TR" dirty="0"/>
          </a:p>
        </p:txBody>
      </p:sp>
      <p:sp>
        <p:nvSpPr>
          <p:cNvPr id="43" name="42 Çentikli Sağ Ok"/>
          <p:cNvSpPr/>
          <p:nvPr/>
        </p:nvSpPr>
        <p:spPr>
          <a:xfrm>
            <a:off x="5929322" y="2571744"/>
            <a:ext cx="2500330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FEN BİLGİSİ  4</a:t>
            </a:r>
            <a:endParaRPr lang="tr-TR" dirty="0"/>
          </a:p>
        </p:txBody>
      </p:sp>
      <p:sp>
        <p:nvSpPr>
          <p:cNvPr id="44" name="43 Çentikli Sağ Ok"/>
          <p:cNvSpPr/>
          <p:nvPr/>
        </p:nvSpPr>
        <p:spPr>
          <a:xfrm>
            <a:off x="285720" y="4214818"/>
            <a:ext cx="2357454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İNKILAP T.  1</a:t>
            </a:r>
            <a:endParaRPr lang="tr-TR" dirty="0"/>
          </a:p>
        </p:txBody>
      </p:sp>
      <p:sp>
        <p:nvSpPr>
          <p:cNvPr id="45" name="44 Çentikli Sağ Ok"/>
          <p:cNvSpPr/>
          <p:nvPr/>
        </p:nvSpPr>
        <p:spPr>
          <a:xfrm>
            <a:off x="3071802" y="4286256"/>
            <a:ext cx="2571768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YABANCI DİL 1</a:t>
            </a:r>
            <a:endParaRPr lang="tr-TR" dirty="0"/>
          </a:p>
        </p:txBody>
      </p:sp>
      <p:sp>
        <p:nvSpPr>
          <p:cNvPr id="46" name="45 Çentikli Sağ Ok"/>
          <p:cNvSpPr/>
          <p:nvPr/>
        </p:nvSpPr>
        <p:spPr>
          <a:xfrm>
            <a:off x="6000760" y="4357694"/>
            <a:ext cx="2428892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DİN K.  1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SINAVDA HANGİ SINIFLARDAN SORUMLUYUZ?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167120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Grup 4"/>
          <p:cNvGrpSpPr/>
          <p:nvPr/>
        </p:nvGrpSpPr>
        <p:grpSpPr>
          <a:xfrm>
            <a:off x="3286116" y="3467923"/>
            <a:ext cx="2928958" cy="3060383"/>
            <a:chOff x="4906512" y="2436312"/>
            <a:chExt cx="3346542" cy="4017024"/>
          </a:xfrm>
        </p:grpSpPr>
        <p:sp>
          <p:nvSpPr>
            <p:cNvPr id="5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FFF00">
                <a:alpha val="9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Box 66"/>
            <p:cNvSpPr txBox="1"/>
            <p:nvPr/>
          </p:nvSpPr>
          <p:spPr>
            <a:xfrm>
              <a:off x="6212480" y="4073059"/>
              <a:ext cx="734607" cy="143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5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65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59054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PEKİ SORULAR NASIL OLACAK?</a:t>
            </a:r>
            <a:endParaRPr lang="tr-TR" dirty="0"/>
          </a:p>
        </p:txBody>
      </p:sp>
      <p:sp>
        <p:nvSpPr>
          <p:cNvPr id="27" name="26 Metin Yer Tutucusu"/>
          <p:cNvSpPr>
            <a:spLocks noGrp="1"/>
          </p:cNvSpPr>
          <p:nvPr>
            <p:ph type="body" idx="1"/>
          </p:nvPr>
        </p:nvSpPr>
        <p:spPr>
          <a:xfrm>
            <a:off x="4429123" y="3367088"/>
            <a:ext cx="4065589" cy="77629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Sorular çoktan seçmeli TEST şeklinde olacak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Dikdörtgen 41"/>
          <p:cNvSpPr/>
          <p:nvPr/>
        </p:nvSpPr>
        <p:spPr>
          <a:xfrm>
            <a:off x="1643042" y="2643182"/>
            <a:ext cx="611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6" name="Dikdörtgen 42"/>
          <p:cNvSpPr/>
          <p:nvPr/>
        </p:nvSpPr>
        <p:spPr>
          <a:xfrm>
            <a:off x="1643042" y="364331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Dikdörtgen 43"/>
          <p:cNvSpPr/>
          <p:nvPr/>
        </p:nvSpPr>
        <p:spPr>
          <a:xfrm>
            <a:off x="1714480" y="464344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Dikdörtgen 44"/>
          <p:cNvSpPr/>
          <p:nvPr/>
        </p:nvSpPr>
        <p:spPr>
          <a:xfrm>
            <a:off x="1714480" y="5643578"/>
            <a:ext cx="6206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2" name="Grup 46"/>
          <p:cNvGrpSpPr/>
          <p:nvPr/>
        </p:nvGrpSpPr>
        <p:grpSpPr>
          <a:xfrm>
            <a:off x="571472" y="2786058"/>
            <a:ext cx="936104" cy="3714776"/>
            <a:chOff x="623392" y="1938536"/>
            <a:chExt cx="936104" cy="4277072"/>
          </a:xfrm>
        </p:grpSpPr>
        <p:sp>
          <p:nvSpPr>
            <p:cNvPr id="23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8" name="26 Metin Yer Tutucusu"/>
          <p:cNvSpPr txBox="1">
            <a:spLocks/>
          </p:cNvSpPr>
          <p:nvPr/>
        </p:nvSpPr>
        <p:spPr>
          <a:xfrm>
            <a:off x="4429124" y="4929198"/>
            <a:ext cx="4065589" cy="77629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vert="horz" anchor="t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yanlış </a:t>
            </a:r>
            <a:r>
              <a:rPr kumimoji="0" lang="tr-TR" sz="2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cevap</a:t>
            </a: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doğruyu götürecek</a:t>
            </a: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build="p" animBg="1"/>
      <p:bldP spid="15" grpId="0"/>
      <p:bldP spid="16" grpId="0"/>
      <p:bldP spid="17" grpId="0"/>
      <p:bldP spid="18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8762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SINAV HAKKINDA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0" y="2357430"/>
            <a:ext cx="3914748" cy="356237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tr-TR" sz="4500" dirty="0" smtClean="0">
                <a:solidFill>
                  <a:schemeClr val="bg1"/>
                </a:solidFill>
              </a:rPr>
              <a:t>Sınav sayısal ve sözel bölüm olmak üzere 2 oturumdan oluşacak</a:t>
            </a:r>
            <a:endParaRPr lang="tr-TR" sz="4500" dirty="0">
              <a:solidFill>
                <a:schemeClr val="bg1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67120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Resim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3214710" cy="35004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01122" cy="642942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SINAV SÜRESİ VE BAŞLAMA SAATİ</a:t>
            </a: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643174" y="4643446"/>
          <a:ext cx="6096000" cy="196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90644"/>
                <a:gridCol w="1714512"/>
                <a:gridCol w="1666844"/>
              </a:tblGrid>
              <a:tr h="585154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                                           Sayısal</a:t>
                      </a:r>
                      <a:r>
                        <a:rPr lang="tr-TR" baseline="0" dirty="0" smtClean="0"/>
                        <a:t> Bölüm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Sayısı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Sınav Başlama Saati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Sınav Süresi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Matematik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11.30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 80 Dakika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Fen bilimleri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643174" y="1757370"/>
          <a:ext cx="60722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250165"/>
                <a:gridCol w="1678793"/>
                <a:gridCol w="1678793"/>
              </a:tblGrid>
              <a:tr h="258394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                                          Sözel Bölüm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58394">
                <a:tc>
                  <a:txBody>
                    <a:bodyPr/>
                    <a:lstStyle/>
                    <a:p>
                      <a:r>
                        <a:rPr lang="tr-TR" dirty="0" smtClean="0"/>
                        <a:t>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Sınav</a:t>
                      </a:r>
                      <a:r>
                        <a:rPr lang="tr-TR" baseline="0" dirty="0" smtClean="0"/>
                        <a:t> Başlama Saati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Sınav</a:t>
                      </a:r>
                      <a:r>
                        <a:rPr lang="tr-TR" baseline="0" dirty="0" smtClean="0"/>
                        <a:t> Süresi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8394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50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9.30</a:t>
                      </a:r>
                      <a:endParaRPr lang="tr-T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75 Dakika</a:t>
                      </a:r>
                      <a:endParaRPr lang="tr-TR" dirty="0"/>
                    </a:p>
                  </a:txBody>
                  <a:tcPr/>
                </a:tc>
              </a:tr>
              <a:tr h="258394">
                <a:tc>
                  <a:txBody>
                    <a:bodyPr/>
                    <a:lstStyle/>
                    <a:p>
                      <a:r>
                        <a:rPr lang="tr-TR" dirty="0" smtClean="0"/>
                        <a:t>İnkılap</a:t>
                      </a:r>
                      <a:r>
                        <a:rPr lang="tr-TR" baseline="0" dirty="0" smtClean="0"/>
                        <a:t> T.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58394">
                <a:tc>
                  <a:txBody>
                    <a:bodyPr/>
                    <a:lstStyle/>
                    <a:p>
                      <a:r>
                        <a:rPr lang="tr-TR" dirty="0" smtClean="0"/>
                        <a:t>Din Kültürü ve A.</a:t>
                      </a:r>
                      <a:r>
                        <a:rPr lang="tr-TR" baseline="0" dirty="0" smtClean="0"/>
                        <a:t> B.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94328">
                <a:tc>
                  <a:txBody>
                    <a:bodyPr/>
                    <a:lstStyle/>
                    <a:p>
                      <a:r>
                        <a:rPr lang="tr-TR" dirty="0" smtClean="0"/>
                        <a:t>Yabancı</a:t>
                      </a:r>
                      <a:r>
                        <a:rPr lang="tr-TR" baseline="0" dirty="0" smtClean="0"/>
                        <a:t> Dil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1878046" cy="2385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72494" cy="1362075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500" dirty="0" smtClean="0"/>
              <a:t>SINAVLA ÖĞRENCİ ALAN LİSELER İÇİN TERCİH SÜRECİ</a:t>
            </a:r>
            <a:endParaRPr lang="tr-TR" sz="35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2910" y="3367088"/>
            <a:ext cx="8072493" cy="990606"/>
          </a:xfrm>
          <a:solidFill>
            <a:srgbClr val="FFC000"/>
          </a:solidFill>
        </p:spPr>
        <p:txBody>
          <a:bodyPr/>
          <a:lstStyle/>
          <a:p>
            <a:r>
              <a:rPr lang="tr-T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 Condensed" panose="02000000000000000000" pitchFamily="2" charset="0"/>
              </a:rPr>
              <a:t>Sınavla öğrenci alan okullardan en fazla 5 okul tercih edilecek</a:t>
            </a:r>
            <a:endParaRPr lang="en-US" sz="2400" b="1" i="1" dirty="0" smtClean="0">
              <a:solidFill>
                <a:schemeClr val="accent5">
                  <a:lumMod val="75000"/>
                </a:schemeClr>
              </a:solidFill>
              <a:ea typeface="Roboto Condensed" panose="02000000000000000000" pitchFamily="2" charset="0"/>
            </a:endParaRPr>
          </a:p>
          <a:p>
            <a:endParaRPr lang="tr-TR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642910" y="4929198"/>
            <a:ext cx="8072494" cy="12311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Roboto Condensed" panose="02000000000000000000" pitchFamily="2" charset="0"/>
              </a:rPr>
              <a:t>Herhangi bir okula yerleşememesi durumunda;</a:t>
            </a:r>
          </a:p>
          <a:p>
            <a:r>
              <a:rPr lang="tr-T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Roboto Condensed" panose="02000000000000000000" pitchFamily="2" charset="0"/>
              </a:rPr>
              <a:t>Sınavsız öğrenci alan okullardan birine tercihlerine göre yerleştirilecek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785795"/>
            <a:ext cx="7772400" cy="128588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YEREL YERLEŞTİRME NASIL OLACAK?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714876" y="3000372"/>
            <a:ext cx="3779837" cy="2928958"/>
          </a:xfrm>
          <a:solidFill>
            <a:srgbClr val="FFC000"/>
          </a:solidFill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Okulların türü, kontenjanı ve bulundukları yere göre ortaöğretim kayıt alanları oluşturulacak.</a:t>
            </a:r>
            <a:endParaRPr lang="tr-TR" dirty="0"/>
          </a:p>
        </p:txBody>
      </p:sp>
      <p:sp>
        <p:nvSpPr>
          <p:cNvPr id="4" name="Dikdörtgen 45"/>
          <p:cNvSpPr/>
          <p:nvPr/>
        </p:nvSpPr>
        <p:spPr>
          <a:xfrm>
            <a:off x="285720" y="2571744"/>
            <a:ext cx="3143272" cy="380958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714357"/>
            <a:ext cx="7772400" cy="714379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200" dirty="0" smtClean="0"/>
              <a:t>       TERCİHLER NASIL YAPILACAK?</a:t>
            </a:r>
            <a:endParaRPr lang="tr-TR" sz="32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071934" y="2357430"/>
            <a:ext cx="4422779" cy="378621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dirty="0" smtClean="0"/>
              <a:t>Tercihlerde Öğrencinin Karşısına;</a:t>
            </a:r>
          </a:p>
          <a:p>
            <a:endParaRPr lang="tr-TR" dirty="0" smtClean="0"/>
          </a:p>
          <a:p>
            <a:r>
              <a:rPr lang="tr-TR" dirty="0" smtClean="0"/>
              <a:t>-Yerel Yerleştirme</a:t>
            </a:r>
          </a:p>
          <a:p>
            <a:r>
              <a:rPr lang="tr-TR" dirty="0" smtClean="0"/>
              <a:t>-Merkezi Yerleştirme</a:t>
            </a:r>
          </a:p>
          <a:p>
            <a:r>
              <a:rPr lang="tr-TR" dirty="0" smtClean="0"/>
              <a:t>-Pansiyonlu Okullara Yerleştirme</a:t>
            </a: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</a:t>
            </a:r>
            <a:endParaRPr lang="tr-TR" dirty="0"/>
          </a:p>
        </p:txBody>
      </p:sp>
      <p:sp>
        <p:nvSpPr>
          <p:cNvPr id="4" name="Dikdörtgen 45"/>
          <p:cNvSpPr/>
          <p:nvPr/>
        </p:nvSpPr>
        <p:spPr>
          <a:xfrm>
            <a:off x="263352" y="2357430"/>
            <a:ext cx="3237078" cy="37695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857231"/>
            <a:ext cx="7772400" cy="714381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500" dirty="0" smtClean="0"/>
              <a:t>YEREL YERLEŞTİRME NASIL OLACAK</a:t>
            </a:r>
            <a:endParaRPr lang="tr-TR" sz="35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00561" y="2571744"/>
            <a:ext cx="3994151" cy="3214710"/>
          </a:xfrm>
          <a:solidFill>
            <a:srgbClr val="C00000"/>
          </a:solidFill>
        </p:spPr>
        <p:txBody>
          <a:bodyPr>
            <a:normAutofit fontScale="85000" lnSpcReduction="10000"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1-Öğrencinin İkamet Adresi,</a:t>
            </a:r>
          </a:p>
          <a:p>
            <a:r>
              <a:rPr lang="tr-TR" sz="2400" b="1" i="1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400" b="1" i="1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000" b="1" i="1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000" b="1" i="1" dirty="0" smtClean="0">
              <a:solidFill>
                <a:schemeClr val="bg1"/>
              </a:solidFill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Sırasıyla bu kriterlere göre yapılacak.</a:t>
            </a:r>
            <a:endParaRPr lang="tr-TR" sz="2400" b="1" i="1" dirty="0" smtClean="0">
              <a:solidFill>
                <a:schemeClr val="bg1"/>
              </a:solidFill>
              <a:ea typeface="Roboto Condensed" panose="02000000000000000000" pitchFamily="2" charset="0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14282" y="3286124"/>
            <a:ext cx="407196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 YERLEŞTİRMEDE </a:t>
            </a:r>
          </a:p>
          <a:p>
            <a:pPr algn="ctr"/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857233"/>
            <a:ext cx="8215370" cy="92869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500" dirty="0" smtClean="0"/>
              <a:t>MERKEZİ YERLEŞTİRME NASIL OLACAK</a:t>
            </a:r>
            <a:endParaRPr lang="tr-TR" sz="35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43438" y="2571744"/>
            <a:ext cx="3929091" cy="3357586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1-Sınav Puanı,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3-Yıl Sonu Başarı Puanı Üstünlüğü </a:t>
            </a:r>
            <a:r>
              <a:rPr lang="tr-TR" sz="18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400" b="1" i="1" dirty="0" smtClean="0">
              <a:solidFill>
                <a:schemeClr val="tx1"/>
              </a:solidFill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400" b="1" i="1" dirty="0" smtClean="0">
              <a:solidFill>
                <a:schemeClr val="accent5">
                  <a:lumMod val="7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18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tr-TR" dirty="0"/>
          </a:p>
        </p:txBody>
      </p:sp>
      <p:sp>
        <p:nvSpPr>
          <p:cNvPr id="4" name="Dikdörtgen 2"/>
          <p:cNvSpPr/>
          <p:nvPr/>
        </p:nvSpPr>
        <p:spPr>
          <a:xfrm>
            <a:off x="214282" y="2571744"/>
            <a:ext cx="3929090" cy="33575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Metin kutusu 3"/>
          <p:cNvSpPr txBox="1"/>
          <p:nvPr/>
        </p:nvSpPr>
        <p:spPr>
          <a:xfrm>
            <a:off x="214282" y="335756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YERLEŞTİRMEDE </a:t>
            </a:r>
          </a:p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NEDİR</a:t>
            </a:r>
            <a:r>
              <a:rPr lang="tr-TR" b="1" dirty="0" smtClean="0">
                <a:solidFill>
                  <a:schemeClr val="bg1"/>
                </a:solidFill>
                <a:latin typeface="+mn-lt"/>
              </a:rPr>
              <a:t> BU LGS?</a:t>
            </a:r>
            <a:endParaRPr lang="tr-T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8597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Liselere Geçiş Sistemi</a:t>
            </a:r>
            <a:r>
              <a:rPr lang="tr-TR" dirty="0" smtClean="0"/>
              <a:t> ya da </a:t>
            </a:r>
            <a:r>
              <a:rPr lang="tr-TR" b="1" dirty="0" smtClean="0"/>
              <a:t>LGS</a:t>
            </a:r>
            <a:r>
              <a:rPr lang="tr-TR" dirty="0" smtClean="0"/>
              <a:t>, Türkiye Cumhuriyeti Milli Eğitim Bakanlığı'nın 2017-2018 Eğitim Öğretim yılından itibaren uygulamaya başladığı ortaöğretime geçiş sistemi. TEOG sınavının yerine geçmiştir.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72560" cy="8762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200" dirty="0" smtClean="0"/>
              <a:t>ÖZEL LİSELERE YERLEŞTİRME NASIL OLACAK</a:t>
            </a:r>
            <a:endParaRPr lang="tr-TR" sz="32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14942" y="2143116"/>
            <a:ext cx="3643338" cy="4143404"/>
          </a:xfrm>
          <a:solidFill>
            <a:srgbClr val="C00000"/>
          </a:solidFill>
        </p:spPr>
        <p:txBody>
          <a:bodyPr/>
          <a:lstStyle/>
          <a:p>
            <a:r>
              <a:rPr lang="tr-TR" sz="2400" b="1" i="1" dirty="0" smtClean="0">
                <a:solidFill>
                  <a:srgbClr val="FFC000"/>
                </a:solidFill>
              </a:rPr>
              <a:t>Özel okullar isterlerse kendi sınavlarını yapabilecek.</a:t>
            </a:r>
          </a:p>
          <a:p>
            <a:endParaRPr lang="tr-TR" sz="2400" b="1" i="1" dirty="0" smtClean="0">
              <a:solidFill>
                <a:srgbClr val="FFC000"/>
              </a:solidFill>
            </a:endParaRPr>
          </a:p>
          <a:p>
            <a:r>
              <a:rPr lang="tr-TR" sz="2400" b="1" i="1" dirty="0" smtClean="0">
                <a:solidFill>
                  <a:srgbClr val="FFC000"/>
                </a:solidFill>
              </a:rPr>
              <a:t>İsteyen özel okullarda merkezi sınavla öğrenci alabilecek.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Dikdörtgen 45"/>
          <p:cNvSpPr/>
          <p:nvPr/>
        </p:nvSpPr>
        <p:spPr>
          <a:xfrm>
            <a:off x="263352" y="2143116"/>
            <a:ext cx="4737276" cy="42382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8762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200" dirty="0" smtClean="0"/>
              <a:t>BELİRLİ OKULLARDA YIĞILMA OLURSA</a:t>
            </a:r>
            <a:endParaRPr lang="tr-TR" sz="32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43438" y="2071678"/>
            <a:ext cx="3843310" cy="4286280"/>
          </a:xfrm>
          <a:solidFill>
            <a:srgbClr val="FFC000"/>
          </a:solidFill>
        </p:spPr>
        <p:txBody>
          <a:bodyPr/>
          <a:lstStyle/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dirty="0"/>
          </a:p>
        </p:txBody>
      </p:sp>
      <p:sp>
        <p:nvSpPr>
          <p:cNvPr id="4" name="Dikdörtgen 45"/>
          <p:cNvSpPr/>
          <p:nvPr/>
        </p:nvSpPr>
        <p:spPr>
          <a:xfrm>
            <a:off x="263352" y="2000240"/>
            <a:ext cx="3379954" cy="43810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714357"/>
            <a:ext cx="8858312" cy="107157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sz="3200" dirty="0" smtClean="0"/>
              <a:t>GÜZEL SANATLAR VE SPOR LİSELERİNE YERLEŞTİRME NASIL OLACAK</a:t>
            </a:r>
            <a:endParaRPr lang="tr-TR" sz="32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43438" y="1928802"/>
            <a:ext cx="3851275" cy="457203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endParaRPr lang="tr-TR" sz="2400" b="1" i="1" dirty="0" smtClean="0">
              <a:solidFill>
                <a:schemeClr val="tx1"/>
              </a:solidFill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Öğrencilerin Yetenek Sınavı </a:t>
            </a:r>
            <a:r>
              <a:rPr lang="tr-TR" sz="20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(%70) </a:t>
            </a:r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ve OBP </a:t>
            </a:r>
            <a:r>
              <a:rPr lang="tr-TR" sz="20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(Öğretim Başarı Puanı %30) </a:t>
            </a:r>
            <a:r>
              <a:rPr lang="tr-TR" sz="2400" b="1" i="1" dirty="0" smtClean="0">
                <a:solidFill>
                  <a:schemeClr val="tx1"/>
                </a:solidFill>
                <a:ea typeface="Roboto Condensed" panose="02000000000000000000" pitchFamily="2" charset="0"/>
              </a:rPr>
              <a:t>kriterlerine yerleştirme yapılacak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.</a:t>
            </a:r>
            <a:endParaRPr lang="tr-TR" dirty="0"/>
          </a:p>
        </p:txBody>
      </p:sp>
      <p:sp>
        <p:nvSpPr>
          <p:cNvPr id="4" name="Dikdörtgen 45"/>
          <p:cNvSpPr/>
          <p:nvPr/>
        </p:nvSpPr>
        <p:spPr>
          <a:xfrm>
            <a:off x="263352" y="1928802"/>
            <a:ext cx="4022896" cy="46434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785795"/>
            <a:ext cx="8343904" cy="857255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LİSELERE GEÇİŞ SİSTEMİ (LGS)</a:t>
            </a:r>
            <a:endParaRPr lang="tr-TR" dirty="0"/>
          </a:p>
        </p:txBody>
      </p:sp>
      <p:sp>
        <p:nvSpPr>
          <p:cNvPr id="4" name="3 Beşgen"/>
          <p:cNvSpPr/>
          <p:nvPr/>
        </p:nvSpPr>
        <p:spPr>
          <a:xfrm>
            <a:off x="642910" y="3714752"/>
            <a:ext cx="6072230" cy="92869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/>
              <a:t>Mehmet ÖZDEMİR</a:t>
            </a:r>
          </a:p>
          <a:p>
            <a:pPr algn="ctr"/>
            <a:r>
              <a:rPr lang="tr-TR" b="1" i="1" dirty="0" smtClean="0"/>
              <a:t>PSİKOLOJİK DANIŞMAN</a:t>
            </a:r>
            <a:endParaRPr lang="tr-TR" b="1" i="1" dirty="0"/>
          </a:p>
        </p:txBody>
      </p:sp>
      <p:sp>
        <p:nvSpPr>
          <p:cNvPr id="5" name="4 Beşgen"/>
          <p:cNvSpPr/>
          <p:nvPr/>
        </p:nvSpPr>
        <p:spPr>
          <a:xfrm>
            <a:off x="642910" y="4643446"/>
            <a:ext cx="7215238" cy="92869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MEVLANA ORTAOKULU</a:t>
            </a:r>
            <a:endParaRPr lang="tr-TR" b="1" i="1" dirty="0">
              <a:solidFill>
                <a:schemeClr val="tx1"/>
              </a:solidFill>
            </a:endParaRPr>
          </a:p>
        </p:txBody>
      </p:sp>
      <p:sp>
        <p:nvSpPr>
          <p:cNvPr id="6" name="5 Beşgen"/>
          <p:cNvSpPr/>
          <p:nvPr/>
        </p:nvSpPr>
        <p:spPr>
          <a:xfrm>
            <a:off x="642910" y="5572140"/>
            <a:ext cx="8358246" cy="928694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/>
              <a:t>TEŞEKKÜRLER</a:t>
            </a:r>
            <a:endParaRPr lang="tr-TR" b="1" i="1" dirty="0"/>
          </a:p>
        </p:txBody>
      </p:sp>
      <p:pic>
        <p:nvPicPr>
          <p:cNvPr id="8" name="7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500174"/>
            <a:ext cx="3071810" cy="3071810"/>
          </a:xfrm>
          <a:prstGeom prst="rect">
            <a:avLst/>
          </a:prstGeom>
        </p:spPr>
      </p:pic>
      <p:pic>
        <p:nvPicPr>
          <p:cNvPr id="7" name="6 Resim" descr="IMG_20191108_14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214710" cy="160733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2867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NEDİR BU LGS?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Liseye Geçiş Sistemi, PISA ve TIMS soruları esas alınarak beceri temelli mantık muhakeme yeteneğini ölçen bir sınavdır. Sınavı kazanan öğrenciler; Fen Lisesi, Anadolu Lisesi, Sosyal Bilimler Lisesi, Anadolu İmam Hatip Lisesi ve Mesleki ve Teknik Anadolu Lisesi türündeki liselere gider. 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NEDİR BU LGS?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Sınavda belirli başarı eşiğine ulaşamayan öğrenciler adrese dayalı okul tercihinde bulunabilir ve merkezi sınavla öğrenci almayan okullarda okumayı tercih edebilir. Sınava girmek zorunlu değildir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0668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LİSELERE YERLEŞTİRME NASIL YAPILACAK?</a:t>
            </a:r>
            <a:endParaRPr lang="tr-TR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643188"/>
          <a:ext cx="8229600" cy="314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43002">
                <a:tc>
                  <a:txBody>
                    <a:bodyPr/>
                    <a:lstStyle/>
                    <a:p>
                      <a:pPr algn="ctr"/>
                      <a:endParaRPr lang="tr-TR" sz="2200" dirty="0" smtClean="0"/>
                    </a:p>
                    <a:p>
                      <a:pPr algn="ctr"/>
                      <a:r>
                        <a:rPr lang="tr-TR" sz="2200" baseline="0" dirty="0" smtClean="0">
                          <a:solidFill>
                            <a:schemeClr val="tx1"/>
                          </a:solidFill>
                        </a:rPr>
                        <a:t>ÜST DÜZEY LİSELER</a:t>
                      </a:r>
                      <a:endParaRPr lang="tr-TR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200" dirty="0" smtClean="0"/>
                    </a:p>
                    <a:p>
                      <a:pPr algn="ctr"/>
                      <a:r>
                        <a:rPr lang="tr-TR" sz="2200" dirty="0" smtClean="0"/>
                        <a:t>DİĞER LİSELER</a:t>
                      </a:r>
                      <a:endParaRPr lang="tr-TR" sz="22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005657">
                <a:tc>
                  <a:txBody>
                    <a:bodyPr/>
                    <a:lstStyle/>
                    <a:p>
                      <a:pPr algn="ctr"/>
                      <a:endParaRPr lang="tr-TR" sz="2200" dirty="0" smtClean="0"/>
                    </a:p>
                    <a:p>
                      <a:pPr algn="ctr"/>
                      <a:endParaRPr lang="tr-TR" sz="2200" dirty="0" smtClean="0"/>
                    </a:p>
                    <a:p>
                      <a:pPr algn="ctr"/>
                      <a:r>
                        <a:rPr lang="tr-TR" sz="2200" dirty="0" smtClean="0">
                          <a:solidFill>
                            <a:schemeClr val="bg1"/>
                          </a:solidFill>
                        </a:rPr>
                        <a:t>Merkezi</a:t>
                      </a:r>
                      <a:r>
                        <a:rPr lang="tr-TR" sz="2200" baseline="0" dirty="0" smtClean="0">
                          <a:solidFill>
                            <a:schemeClr val="bg1"/>
                          </a:solidFill>
                        </a:rPr>
                        <a:t> Sınavla Alan Liseler</a:t>
                      </a:r>
                      <a:endParaRPr lang="tr-TR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200" dirty="0" smtClean="0"/>
                    </a:p>
                    <a:p>
                      <a:pPr algn="ctr"/>
                      <a:endParaRPr lang="tr-TR" sz="2200" dirty="0" smtClean="0"/>
                    </a:p>
                    <a:p>
                      <a:pPr algn="ctr"/>
                      <a:r>
                        <a:rPr lang="tr-TR" sz="2200" dirty="0" smtClean="0"/>
                        <a:t>Adrese</a:t>
                      </a:r>
                      <a:r>
                        <a:rPr lang="tr-TR" sz="2200" baseline="0" dirty="0" smtClean="0"/>
                        <a:t> Dayalı Yerleştirme ile Alan Liseler</a:t>
                      </a:r>
                      <a:endParaRPr lang="tr-TR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57502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144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MERKEZİ SINAVLA ÖĞRENCİ ALAN LİSELER HANGİLERİ PEKİ?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7120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Şeritli Sağ Ok"/>
          <p:cNvSpPr/>
          <p:nvPr/>
        </p:nvSpPr>
        <p:spPr>
          <a:xfrm>
            <a:off x="214282" y="3643314"/>
            <a:ext cx="2786082" cy="228601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FEN LİSELERİ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Şeritli Sağ Ok"/>
          <p:cNvSpPr/>
          <p:nvPr/>
        </p:nvSpPr>
        <p:spPr>
          <a:xfrm>
            <a:off x="3143240" y="3786190"/>
            <a:ext cx="2786082" cy="228601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SOSYAL BİLİMLER LİSELERİ</a:t>
            </a:r>
            <a:endParaRPr lang="tr-TR" dirty="0"/>
          </a:p>
        </p:txBody>
      </p:sp>
      <p:sp>
        <p:nvSpPr>
          <p:cNvPr id="10" name="9 Şeritli Sağ Ok"/>
          <p:cNvSpPr/>
          <p:nvPr/>
        </p:nvSpPr>
        <p:spPr>
          <a:xfrm>
            <a:off x="6072198" y="3929066"/>
            <a:ext cx="2928958" cy="228601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OKULLARI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606" y="4113519"/>
            <a:ext cx="852935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117710" y="3798727"/>
            <a:ext cx="485073" cy="648072"/>
            <a:chOff x="2495600" y="3102417"/>
            <a:chExt cx="646764" cy="648072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3172746" y="3798727"/>
            <a:ext cx="485073" cy="648072"/>
            <a:chOff x="2495600" y="3102417"/>
            <a:chExt cx="646764" cy="648072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5407172" y="3787396"/>
            <a:ext cx="485073" cy="648072"/>
            <a:chOff x="2495600" y="3102417"/>
            <a:chExt cx="646764" cy="648072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7590103" y="3776019"/>
            <a:ext cx="485073" cy="648072"/>
            <a:chOff x="2495600" y="3102417"/>
            <a:chExt cx="646764" cy="648072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5720" y="457200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4612" y="4572008"/>
            <a:ext cx="144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457200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768" y="457335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986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SINAV VE YERLEŞTİRME TAKVİMİ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3" name="42 Köşeleri Yuvarlanmış Dikdörtgen Belirtme Çizgisi"/>
          <p:cNvSpPr/>
          <p:nvPr/>
        </p:nvSpPr>
        <p:spPr>
          <a:xfrm>
            <a:off x="785786" y="2428868"/>
            <a:ext cx="1143008" cy="100013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Belli Değil</a:t>
            </a:r>
            <a:endParaRPr lang="tr-TR" dirty="0"/>
          </a:p>
        </p:txBody>
      </p:sp>
      <p:sp>
        <p:nvSpPr>
          <p:cNvPr id="44" name="43 Köşeleri Yuvarlanmış Dikdörtgen Belirtme Çizgisi"/>
          <p:cNvSpPr/>
          <p:nvPr/>
        </p:nvSpPr>
        <p:spPr>
          <a:xfrm>
            <a:off x="2928926" y="2500306"/>
            <a:ext cx="1143008" cy="100013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Haziran Ayında</a:t>
            </a:r>
            <a:endParaRPr lang="tr-TR" dirty="0"/>
          </a:p>
        </p:txBody>
      </p:sp>
      <p:sp>
        <p:nvSpPr>
          <p:cNvPr id="45" name="44 Köşeleri Yuvarlanmış Dikdörtgen Belirtme Çizgisi"/>
          <p:cNvSpPr/>
          <p:nvPr/>
        </p:nvSpPr>
        <p:spPr>
          <a:xfrm>
            <a:off x="5143504" y="2500306"/>
            <a:ext cx="1214446" cy="100013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Haziran Ayında</a:t>
            </a:r>
            <a:endParaRPr lang="tr-TR" dirty="0"/>
          </a:p>
        </p:txBody>
      </p:sp>
      <p:sp>
        <p:nvSpPr>
          <p:cNvPr id="46" name="45 Köşeleri Yuvarlanmış Dikdörtgen Belirtme Çizgisi"/>
          <p:cNvSpPr/>
          <p:nvPr/>
        </p:nvSpPr>
        <p:spPr>
          <a:xfrm>
            <a:off x="7358082" y="2571744"/>
            <a:ext cx="1214446" cy="100013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Temmuz Ayında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5725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SINAV SÜRESİ VE SORU SAYISI</a:t>
            </a:r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4" name="Grup 12"/>
          <p:cNvGrpSpPr/>
          <p:nvPr/>
        </p:nvGrpSpPr>
        <p:grpSpPr>
          <a:xfrm>
            <a:off x="285720" y="2071678"/>
            <a:ext cx="2786082" cy="2786082"/>
            <a:chOff x="551384" y="1769713"/>
            <a:chExt cx="3153516" cy="3789764"/>
          </a:xfrm>
        </p:grpSpPr>
        <p:sp>
          <p:nvSpPr>
            <p:cNvPr id="5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val 11"/>
          <p:cNvSpPr/>
          <p:nvPr/>
        </p:nvSpPr>
        <p:spPr>
          <a:xfrm>
            <a:off x="928662" y="5143512"/>
            <a:ext cx="1425478" cy="1166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155 dk</a:t>
            </a:r>
            <a:r>
              <a:rPr lang="tr-TR" sz="3000" dirty="0" smtClean="0">
                <a:solidFill>
                  <a:schemeClr val="bg1"/>
                </a:solidFill>
              </a:rPr>
              <a:t>.</a:t>
            </a:r>
            <a:endParaRPr lang="tr-TR" sz="3000" dirty="0">
              <a:solidFill>
                <a:schemeClr val="bg1"/>
              </a:solidFill>
            </a:endParaRPr>
          </a:p>
        </p:txBody>
      </p:sp>
      <p:grpSp>
        <p:nvGrpSpPr>
          <p:cNvPr id="8" name="Grup 19"/>
          <p:cNvGrpSpPr/>
          <p:nvPr/>
        </p:nvGrpSpPr>
        <p:grpSpPr>
          <a:xfrm>
            <a:off x="5643570" y="2357430"/>
            <a:ext cx="2357454" cy="2786082"/>
            <a:chOff x="6888088" y="1700808"/>
            <a:chExt cx="3147406" cy="3843192"/>
          </a:xfrm>
        </p:grpSpPr>
        <p:sp>
          <p:nvSpPr>
            <p:cNvPr id="9" name="Rectangle 47"/>
            <p:cNvSpPr/>
            <p:nvPr/>
          </p:nvSpPr>
          <p:spPr>
            <a:xfrm>
              <a:off x="6888088" y="4836113"/>
              <a:ext cx="2787366" cy="707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Oval 59"/>
          <p:cNvSpPr/>
          <p:nvPr/>
        </p:nvSpPr>
        <p:spPr>
          <a:xfrm>
            <a:off x="6429388" y="5286388"/>
            <a:ext cx="1226986" cy="121444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chemeClr val="bg1"/>
                </a:solidFill>
              </a:rPr>
              <a:t>9</a:t>
            </a:r>
            <a:r>
              <a:rPr lang="tr-TR" sz="3000" b="1" dirty="0" smtClean="0">
                <a:solidFill>
                  <a:schemeClr val="bg1"/>
                </a:solidFill>
              </a:rPr>
              <a:t>0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SORU DAĞILIMI</a:t>
            </a:r>
            <a:endParaRPr lang="tr-TR" dirty="0"/>
          </a:p>
        </p:txBody>
      </p:sp>
      <p:sp>
        <p:nvSpPr>
          <p:cNvPr id="41" name="40 Çentikli Sağ Ok"/>
          <p:cNvSpPr/>
          <p:nvPr/>
        </p:nvSpPr>
        <p:spPr>
          <a:xfrm>
            <a:off x="285720" y="2500306"/>
            <a:ext cx="2428892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 TÜRKÇE</a:t>
            </a:r>
            <a:endParaRPr lang="tr-TR" dirty="0"/>
          </a:p>
        </p:txBody>
      </p:sp>
      <p:sp>
        <p:nvSpPr>
          <p:cNvPr id="42" name="41 Çentikli Sağ Ok"/>
          <p:cNvSpPr/>
          <p:nvPr/>
        </p:nvSpPr>
        <p:spPr>
          <a:xfrm>
            <a:off x="3000364" y="2571744"/>
            <a:ext cx="2571768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 MATEMATİK</a:t>
            </a:r>
            <a:endParaRPr lang="tr-TR" dirty="0"/>
          </a:p>
        </p:txBody>
      </p:sp>
      <p:sp>
        <p:nvSpPr>
          <p:cNvPr id="43" name="42 Çentikli Sağ Ok"/>
          <p:cNvSpPr/>
          <p:nvPr/>
        </p:nvSpPr>
        <p:spPr>
          <a:xfrm>
            <a:off x="5929322" y="2571744"/>
            <a:ext cx="2500330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 FEN BİLGİSİ</a:t>
            </a:r>
            <a:endParaRPr lang="tr-TR" dirty="0"/>
          </a:p>
        </p:txBody>
      </p:sp>
      <p:sp>
        <p:nvSpPr>
          <p:cNvPr id="44" name="43 Çentikli Sağ Ok"/>
          <p:cNvSpPr/>
          <p:nvPr/>
        </p:nvSpPr>
        <p:spPr>
          <a:xfrm>
            <a:off x="285720" y="4214818"/>
            <a:ext cx="2357454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İNKILAP T.</a:t>
            </a:r>
            <a:endParaRPr lang="tr-TR" dirty="0"/>
          </a:p>
        </p:txBody>
      </p:sp>
      <p:sp>
        <p:nvSpPr>
          <p:cNvPr id="45" name="44 Çentikli Sağ Ok"/>
          <p:cNvSpPr/>
          <p:nvPr/>
        </p:nvSpPr>
        <p:spPr>
          <a:xfrm>
            <a:off x="3071802" y="4286256"/>
            <a:ext cx="2571768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YABANCI DİL</a:t>
            </a:r>
            <a:endParaRPr lang="tr-TR" dirty="0"/>
          </a:p>
        </p:txBody>
      </p:sp>
      <p:sp>
        <p:nvSpPr>
          <p:cNvPr id="46" name="45 Çentikli Sağ Ok"/>
          <p:cNvSpPr/>
          <p:nvPr/>
        </p:nvSpPr>
        <p:spPr>
          <a:xfrm>
            <a:off x="6000760" y="4357694"/>
            <a:ext cx="2428892" cy="785818"/>
          </a:xfrm>
          <a:prstGeom prst="notch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DİN K.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323</TotalTime>
  <Words>541</Words>
  <PresentationFormat>Ekran Gösterisi (4:3)</PresentationFormat>
  <Paragraphs>154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Şehir Hayatı</vt:lpstr>
      <vt:lpstr>MEVLANA ORTAOKULU LİSELERE GEÇİŞ SİSTEMİ</vt:lpstr>
      <vt:lpstr>NEDİR BU LGS?</vt:lpstr>
      <vt:lpstr>NEDİR BU LGS?</vt:lpstr>
      <vt:lpstr>NEDİR BU LGS?</vt:lpstr>
      <vt:lpstr>LİSELERE YERLEŞTİRME NASIL YAPILACAK?</vt:lpstr>
      <vt:lpstr>MERKEZİ SINAVLA ÖĞRENCİ ALAN LİSELER HANGİLERİ PEKİ?</vt:lpstr>
      <vt:lpstr>SINAV VE YERLEŞTİRME TAKVİMİ</vt:lpstr>
      <vt:lpstr>   SINAV SÜRESİ VE SORU SAYISI</vt:lpstr>
      <vt:lpstr>                 SORU DAĞILIMI</vt:lpstr>
      <vt:lpstr> TESTLERDEKİ SORULARIN KATSAYI DAĞILIMLARI</vt:lpstr>
      <vt:lpstr>SINAVDA HANGİ SINIFLARDAN SORUMLUYUZ?</vt:lpstr>
      <vt:lpstr>PEKİ SORULAR NASIL OLACAK?</vt:lpstr>
      <vt:lpstr>SINAV HAKKINDA</vt:lpstr>
      <vt:lpstr>SINAV SÜRESİ VE BAŞLAMA SAATİ</vt:lpstr>
      <vt:lpstr>SINAVLA ÖĞRENCİ ALAN LİSELER İÇİN TERCİH SÜRECİ</vt:lpstr>
      <vt:lpstr>YEREL YERLEŞTİRME NASIL OLACAK?</vt:lpstr>
      <vt:lpstr>       TERCİHLER NASIL YAPILACAK?</vt:lpstr>
      <vt:lpstr>YEREL YERLEŞTİRME NASIL OLACAK</vt:lpstr>
      <vt:lpstr>MERKEZİ YERLEŞTİRME NASIL OLACAK</vt:lpstr>
      <vt:lpstr>ÖZEL LİSELERE YERLEŞTİRME NASIL OLACAK</vt:lpstr>
      <vt:lpstr>BELİRLİ OKULLARDA YIĞILMA OLURSA</vt:lpstr>
      <vt:lpstr>GÜZEL SANATLAR VE SPOR LİSELERİNE YERLEŞTİRME NASIL OLACAK</vt:lpstr>
      <vt:lpstr>LİSELERE GEÇİŞ SİSTEMİ (LGS)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MEVLANA ORTAOKULU LİSELERE GEÇİŞ SİSTEMİ</dc:title>
  <dc:creator>Mevlana İlkokul</dc:creator>
  <cp:lastModifiedBy>1</cp:lastModifiedBy>
  <cp:revision>53</cp:revision>
  <dcterms:created xsi:type="dcterms:W3CDTF">2020-10-12T06:51:37Z</dcterms:created>
  <dcterms:modified xsi:type="dcterms:W3CDTF">2020-10-12T12:39:27Z</dcterms:modified>
</cp:coreProperties>
</file>